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2" r:id="rId2"/>
    <p:sldId id="272" r:id="rId3"/>
    <p:sldId id="273" r:id="rId4"/>
    <p:sldId id="293" r:id="rId5"/>
    <p:sldId id="277" r:id="rId6"/>
    <p:sldId id="302" r:id="rId7"/>
    <p:sldId id="300" r:id="rId8"/>
    <p:sldId id="296" r:id="rId9"/>
    <p:sldId id="303" r:id="rId10"/>
    <p:sldId id="295" r:id="rId11"/>
    <p:sldId id="279" r:id="rId12"/>
    <p:sldId id="297" r:id="rId13"/>
    <p:sldId id="298" r:id="rId14"/>
    <p:sldId id="26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D60"/>
    <a:srgbClr val="D8DFE4"/>
    <a:srgbClr val="F2F2F2"/>
    <a:srgbClr val="C1CDD5"/>
    <a:srgbClr val="AABBC6"/>
    <a:srgbClr val="9DB1BD"/>
    <a:srgbClr val="718EA0"/>
    <a:srgbClr val="6C899B"/>
    <a:srgbClr val="F3F9FB"/>
    <a:srgbClr val="F9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06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2E43B5-4036-7DAC-690F-97AC3B734A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6B2A49-6847-7A12-D71F-97DE16C8B8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5C34C-4D7C-4F75-8F9C-6AF8D9243369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1F3002-62EB-5A29-DA56-CB0F90EBD0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D266F3-329C-C3E3-A005-F7303E9C73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CD54C-AD0C-4010-8623-B5AA5AA90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641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29AA8-1B0C-480A-88FC-1FA731A3040F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08730-BD90-493D-B21B-12D196FFD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418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51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03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1785F37-E87D-D906-5C20-BC66A8D8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2C08765-F953-8DBE-F31D-63F38B5D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2022-12-08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513347" y="835260"/>
            <a:ext cx="84806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0" u="none" strike="noStrike" dirty="0">
                <a:solidFill>
                  <a:schemeClr val="bg1"/>
                </a:solidFill>
                <a:effectLst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착수 전 보고서 </a:t>
            </a:r>
            <a:r>
              <a:rPr lang="en-US" altLang="ko-KR" sz="3600" b="1" i="0" u="none" strike="noStrike" dirty="0">
                <a:solidFill>
                  <a:schemeClr val="bg1"/>
                </a:solidFill>
                <a:effectLst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6000" b="1" i="0" u="none" strike="noStrike" dirty="0">
                <a:solidFill>
                  <a:schemeClr val="bg1"/>
                </a:solidFill>
                <a:effectLst/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음향 데이터 </a:t>
            </a:r>
            <a:r>
              <a:rPr lang="en-US" altLang="ko-KR" sz="6000" b="1" i="0" u="none" strike="noStrike" dirty="0">
                <a:solidFill>
                  <a:schemeClr val="bg1"/>
                </a:solidFill>
                <a:effectLst/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COVID-19 </a:t>
            </a:r>
            <a:r>
              <a:rPr lang="ko-KR" altLang="en-US" sz="6000" b="1" i="0" u="none" strike="noStrike" dirty="0">
                <a:solidFill>
                  <a:schemeClr val="bg1"/>
                </a:solidFill>
                <a:effectLst/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검출</a:t>
            </a:r>
            <a:endParaRPr lang="ko-KR" altLang="en-US" sz="6000" dirty="0">
              <a:solidFill>
                <a:schemeClr val="bg1"/>
              </a:solidFill>
              <a:latin typeface="+mj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CEF67F-AC7F-9B7B-4275-EF3AC2E2BC60}"/>
              </a:ext>
            </a:extLst>
          </p:cNvPr>
          <p:cNvSpPr txBox="1"/>
          <p:nvPr/>
        </p:nvSpPr>
        <p:spPr>
          <a:xfrm>
            <a:off x="513347" y="2782669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Team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 누가 기침소리를 </a:t>
            </a:r>
            <a:r>
              <a:rPr lang="ko-KR" altLang="en-US" dirty="0" err="1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내었조</a:t>
            </a:r>
            <a:endParaRPr lang="en-US" altLang="ko-KR" dirty="0">
              <a:solidFill>
                <a:schemeClr val="bg1"/>
              </a:solidFill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팀장 </a:t>
            </a:r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김영원 팀원 </a:t>
            </a:r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정호영</a:t>
            </a:r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김혜원</a:t>
            </a:r>
          </a:p>
        </p:txBody>
      </p:sp>
      <p:pic>
        <p:nvPicPr>
          <p:cNvPr id="1026" name="Picture 2" descr="한경IT교육센터">
            <a:extLst>
              <a:ext uri="{FF2B5EF4-FFF2-40B4-BE49-F238E27FC236}">
                <a16:creationId xmlns:a16="http://schemas.microsoft.com/office/drawing/2014/main" id="{04BCC099-F19B-3F59-7C29-C0941B10B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896" y="6330337"/>
            <a:ext cx="1969524" cy="4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5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F4499CE-F1B6-2804-1EBF-945B1B521200}"/>
              </a:ext>
            </a:extLst>
          </p:cNvPr>
          <p:cNvSpPr/>
          <p:nvPr/>
        </p:nvSpPr>
        <p:spPr>
          <a:xfrm>
            <a:off x="358618" y="1428041"/>
            <a:ext cx="2752330" cy="1381539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CD278A00-CB54-7A6E-F1C7-C6ED1B5E16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  <a14:imgEffect>
                      <a14:colorTemperature colorTemp="6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618" y="1611914"/>
            <a:ext cx="1013791" cy="1013791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5EF35F8-117B-AC4C-316F-6ED6169FAB3C}"/>
              </a:ext>
            </a:extLst>
          </p:cNvPr>
          <p:cNvSpPr txBox="1"/>
          <p:nvPr/>
        </p:nvSpPr>
        <p:spPr>
          <a:xfrm>
            <a:off x="516835" y="1243373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KoPubWorld돋움체 Light" panose="00000300000000000000" pitchFamily="2" charset="-127"/>
              </a:rPr>
              <a:t>하드웨어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DCCD9C3-2888-D3CE-8EF1-F6D96E6B784F}"/>
              </a:ext>
            </a:extLst>
          </p:cNvPr>
          <p:cNvGrpSpPr/>
          <p:nvPr/>
        </p:nvGrpSpPr>
        <p:grpSpPr>
          <a:xfrm>
            <a:off x="3269165" y="1261595"/>
            <a:ext cx="2752330" cy="1566207"/>
            <a:chOff x="3751173" y="1206811"/>
            <a:chExt cx="2752330" cy="1566207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893044-D621-6BDD-A9E9-AEE0BF3DBAF1}"/>
                </a:ext>
              </a:extLst>
            </p:cNvPr>
            <p:cNvSpPr/>
            <p:nvPr/>
          </p:nvSpPr>
          <p:spPr>
            <a:xfrm>
              <a:off x="3751173" y="1391479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8E5BD2-3E4B-357E-2936-96821C59CCDA}"/>
                </a:ext>
              </a:extLst>
            </p:cNvPr>
            <p:cNvSpPr txBox="1"/>
            <p:nvPr/>
          </p:nvSpPr>
          <p:spPr>
            <a:xfrm>
              <a:off x="3909390" y="1206811"/>
              <a:ext cx="1622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데이터 베이스</a:t>
              </a:r>
            </a:p>
          </p:txBody>
        </p:sp>
        <p:pic>
          <p:nvPicPr>
            <p:cNvPr id="58" name="Picture 2" descr="MySQL 기본 명령어 모음 - ThinkGround">
              <a:extLst>
                <a:ext uri="{FF2B5EF4-FFF2-40B4-BE49-F238E27FC236}">
                  <a16:creationId xmlns:a16="http://schemas.microsoft.com/office/drawing/2014/main" id="{26F12543-3AC1-9C6A-1994-C789BD1E8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812" y="1536425"/>
              <a:ext cx="1769053" cy="109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5CDDCD7-32E4-6F42-3E5D-19E0CD7B3644}"/>
              </a:ext>
            </a:extLst>
          </p:cNvPr>
          <p:cNvSpPr/>
          <p:nvPr/>
        </p:nvSpPr>
        <p:spPr>
          <a:xfrm>
            <a:off x="6179712" y="1428041"/>
            <a:ext cx="2752330" cy="1381539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044F39-E4BF-11F9-424F-353AA8B12377}"/>
              </a:ext>
            </a:extLst>
          </p:cNvPr>
          <p:cNvSpPr txBox="1"/>
          <p:nvPr/>
        </p:nvSpPr>
        <p:spPr>
          <a:xfrm>
            <a:off x="6337929" y="1243373"/>
            <a:ext cx="13917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KoPubWorld돋움체 Light" panose="00000300000000000000" pitchFamily="2" charset="-127"/>
              </a:rPr>
              <a:t>데이터 수집</a:t>
            </a:r>
          </a:p>
        </p:txBody>
      </p:sp>
      <p:pic>
        <p:nvPicPr>
          <p:cNvPr id="61" name="Picture 4" descr="무료 RPA 과정 - RPA(Robotic Process Automation) 교육 | UiPath">
            <a:extLst>
              <a:ext uri="{FF2B5EF4-FFF2-40B4-BE49-F238E27FC236}">
                <a16:creationId xmlns:a16="http://schemas.microsoft.com/office/drawing/2014/main" id="{BF070118-5BE4-5C12-9E98-DFBA7D110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3" t="33011" r="47670" b="32787"/>
          <a:stretch/>
        </p:blipFill>
        <p:spPr bwMode="auto">
          <a:xfrm>
            <a:off x="6394791" y="1590987"/>
            <a:ext cx="1337736" cy="58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7AF95E72-66E4-A097-7EB0-F21314B5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917" y="2318126"/>
            <a:ext cx="1417484" cy="34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Python으로 Crawling 준비하기(Beautifulsoup4, Selenium 설치 &amp; Chromedriver 설정)">
            <a:extLst>
              <a:ext uri="{FF2B5EF4-FFF2-40B4-BE49-F238E27FC236}">
                <a16:creationId xmlns:a16="http://schemas.microsoft.com/office/drawing/2014/main" id="{E8624346-6ED2-9402-7874-FF5B3A11D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9" y="1832159"/>
            <a:ext cx="1932711" cy="79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C71C6FD0-B468-302D-D6A0-D70D37C50726}"/>
              </a:ext>
            </a:extLst>
          </p:cNvPr>
          <p:cNvGrpSpPr/>
          <p:nvPr/>
        </p:nvGrpSpPr>
        <p:grpSpPr>
          <a:xfrm>
            <a:off x="9090259" y="1261595"/>
            <a:ext cx="2752330" cy="1566207"/>
            <a:chOff x="3751173" y="1206811"/>
            <a:chExt cx="2752330" cy="1566207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E470B55B-73A1-EEE1-3BE3-CAEA857A2332}"/>
                </a:ext>
              </a:extLst>
            </p:cNvPr>
            <p:cNvSpPr/>
            <p:nvPr/>
          </p:nvSpPr>
          <p:spPr>
            <a:xfrm>
              <a:off x="3751173" y="1391479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5F5137-E393-2B5F-2F60-70F51FF0BE28}"/>
                </a:ext>
              </a:extLst>
            </p:cNvPr>
            <p:cNvSpPr txBox="1"/>
            <p:nvPr/>
          </p:nvSpPr>
          <p:spPr>
            <a:xfrm>
              <a:off x="3909390" y="1206811"/>
              <a:ext cx="11608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개발 도구</a:t>
              </a:r>
              <a:endParaRPr lang="en-US" altLang="ko-KR" dirty="0">
                <a:latin typeface="+mn-ea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67" name="Picture 10" descr="Python, 수직, 로고 아이콘 에 Vector Logo">
            <a:extLst>
              <a:ext uri="{FF2B5EF4-FFF2-40B4-BE49-F238E27FC236}">
                <a16:creationId xmlns:a16="http://schemas.microsoft.com/office/drawing/2014/main" id="{5673A49C-D636-71AD-E3C5-FC47E73C8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070" y="1679749"/>
            <a:ext cx="846084" cy="94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6">
            <a:extLst>
              <a:ext uri="{FF2B5EF4-FFF2-40B4-BE49-F238E27FC236}">
                <a16:creationId xmlns:a16="http://schemas.microsoft.com/office/drawing/2014/main" id="{42BA958B-AFC3-5424-749C-A2064CD77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301" y="1686365"/>
            <a:ext cx="805070" cy="80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8">
            <a:extLst>
              <a:ext uri="{FF2B5EF4-FFF2-40B4-BE49-F238E27FC236}">
                <a16:creationId xmlns:a16="http://schemas.microsoft.com/office/drawing/2014/main" id="{19247F2A-2DE6-967F-B174-B4BA6A2D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567" y="1754375"/>
            <a:ext cx="698826" cy="76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572A4A5-0CE2-E6EC-7BB6-A93029D18983}"/>
              </a:ext>
            </a:extLst>
          </p:cNvPr>
          <p:cNvSpPr/>
          <p:nvPr/>
        </p:nvSpPr>
        <p:spPr>
          <a:xfrm>
            <a:off x="378073" y="3218459"/>
            <a:ext cx="3925570" cy="3168098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D25892-5F0D-81D8-2821-B7D067B17D9C}"/>
              </a:ext>
            </a:extLst>
          </p:cNvPr>
          <p:cNvSpPr txBox="1"/>
          <p:nvPr/>
        </p:nvSpPr>
        <p:spPr>
          <a:xfrm>
            <a:off x="639417" y="3067425"/>
            <a:ext cx="16225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KoPubWorld돋움체 Light" panose="00000300000000000000" pitchFamily="2" charset="-127"/>
              </a:rPr>
              <a:t>웹 프레임워크</a:t>
            </a:r>
          </a:p>
        </p:txBody>
      </p:sp>
      <p:pic>
        <p:nvPicPr>
          <p:cNvPr id="72" name="Picture 20" descr="TIL] Flask, Jinja, Bootstrap">
            <a:extLst>
              <a:ext uri="{FF2B5EF4-FFF2-40B4-BE49-F238E27FC236}">
                <a16:creationId xmlns:a16="http://schemas.microsoft.com/office/drawing/2014/main" id="{7A88EB9F-AD1A-61FA-9D91-3CDF430C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8" y="3453440"/>
            <a:ext cx="2276618" cy="113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F04ECF0E-235A-60FF-B259-80943B4250BE}"/>
              </a:ext>
            </a:extLst>
          </p:cNvPr>
          <p:cNvGrpSpPr/>
          <p:nvPr/>
        </p:nvGrpSpPr>
        <p:grpSpPr>
          <a:xfrm>
            <a:off x="1282318" y="4591749"/>
            <a:ext cx="2867056" cy="546168"/>
            <a:chOff x="720970" y="4582423"/>
            <a:chExt cx="3389873" cy="632185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AE7A210-07AE-C5E8-B4FC-1AD6FB5AF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00640" y="4669315"/>
              <a:ext cx="2710203" cy="545293"/>
            </a:xfrm>
            <a:prstGeom prst="rect">
              <a:avLst/>
            </a:prstGeom>
          </p:spPr>
        </p:pic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0ECCF06-A588-5875-340A-61B7AAED3580}"/>
                </a:ext>
              </a:extLst>
            </p:cNvPr>
            <p:cNvSpPr/>
            <p:nvPr/>
          </p:nvSpPr>
          <p:spPr>
            <a:xfrm>
              <a:off x="720970" y="4582423"/>
              <a:ext cx="584308" cy="630145"/>
            </a:xfrm>
            <a:prstGeom prst="roundRect">
              <a:avLst/>
            </a:prstGeom>
            <a:blipFill>
              <a:blip r:embed="rId1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881F4294-D5A4-4387-4375-94B69D0479F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4048" b="24210"/>
          <a:stretch/>
        </p:blipFill>
        <p:spPr>
          <a:xfrm>
            <a:off x="556458" y="5211224"/>
            <a:ext cx="3244103" cy="984648"/>
          </a:xfrm>
          <a:prstGeom prst="rect">
            <a:avLst/>
          </a:prstGeom>
        </p:spPr>
      </p:pic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61A0082-47F1-001D-1F01-730869E4257D}"/>
              </a:ext>
            </a:extLst>
          </p:cNvPr>
          <p:cNvSpPr/>
          <p:nvPr/>
        </p:nvSpPr>
        <p:spPr>
          <a:xfrm>
            <a:off x="4482028" y="3254903"/>
            <a:ext cx="3290373" cy="3168098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305254-E68A-12FE-3E34-ABF6530AFD47}"/>
              </a:ext>
            </a:extLst>
          </p:cNvPr>
          <p:cNvSpPr txBox="1"/>
          <p:nvPr/>
        </p:nvSpPr>
        <p:spPr>
          <a:xfrm>
            <a:off x="4743372" y="3103869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KoPubWorld돋움체 Light" panose="00000300000000000000" pitchFamily="2" charset="-127"/>
              </a:rPr>
              <a:t>버전 관리</a:t>
            </a:r>
          </a:p>
        </p:txBody>
      </p:sp>
      <p:pic>
        <p:nvPicPr>
          <p:cNvPr id="79" name="Picture 36">
            <a:extLst>
              <a:ext uri="{FF2B5EF4-FFF2-40B4-BE49-F238E27FC236}">
                <a16:creationId xmlns:a16="http://schemas.microsoft.com/office/drawing/2014/main" id="{910938A6-A854-97ED-7D34-54D671313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30" y="3647425"/>
            <a:ext cx="2453272" cy="10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FBAFB2D-CC7E-9D11-E583-7B397017BC5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8673" t="-1" r="17150" b="263"/>
          <a:stretch/>
        </p:blipFill>
        <p:spPr>
          <a:xfrm>
            <a:off x="5923795" y="4838952"/>
            <a:ext cx="1447175" cy="1265095"/>
          </a:xfrm>
          <a:prstGeom prst="rect">
            <a:avLst/>
          </a:prstGeom>
        </p:spPr>
      </p:pic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E92068B-FFDC-A33E-78B2-807D478E3EAA}"/>
              </a:ext>
            </a:extLst>
          </p:cNvPr>
          <p:cNvSpPr/>
          <p:nvPr/>
        </p:nvSpPr>
        <p:spPr>
          <a:xfrm>
            <a:off x="7945124" y="3292584"/>
            <a:ext cx="3897465" cy="3168098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D1CD6A-81BF-42FD-932C-ACC6157DA03B}"/>
              </a:ext>
            </a:extLst>
          </p:cNvPr>
          <p:cNvSpPr txBox="1"/>
          <p:nvPr/>
        </p:nvSpPr>
        <p:spPr>
          <a:xfrm>
            <a:off x="8206467" y="3141550"/>
            <a:ext cx="10756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cs typeface="KoPubWorld돋움체 Light" panose="00000300000000000000" pitchFamily="2" charset="-127"/>
              </a:rPr>
              <a:t>ML / DL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83" name="Picture 38" descr="Python] Numpy가 빠른 이유-2편 (PyObject와 메모리 구조 관점에서)">
            <a:extLst>
              <a:ext uri="{FF2B5EF4-FFF2-40B4-BE49-F238E27FC236}">
                <a16:creationId xmlns:a16="http://schemas.microsoft.com/office/drawing/2014/main" id="{60EC3753-1243-8549-54E8-44A292BEA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51" y="3510882"/>
            <a:ext cx="1106381" cy="11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0" descr="python Pandas (2) open API 데이터가져와서 데이터프레임으로 불러오기 | Big Ben's Log">
            <a:extLst>
              <a:ext uri="{FF2B5EF4-FFF2-40B4-BE49-F238E27FC236}">
                <a16:creationId xmlns:a16="http://schemas.microsoft.com/office/drawing/2014/main" id="{E4F99310-DFEF-E6E3-6B8E-427360E3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418" y="3602715"/>
            <a:ext cx="1422923" cy="83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C91DF21-F685-4177-CA49-7F2F7CEE658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38490" r="18100" b="32220"/>
          <a:stretch/>
        </p:blipFill>
        <p:spPr>
          <a:xfrm>
            <a:off x="8176062" y="4705967"/>
            <a:ext cx="3431117" cy="120537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9D5B970-6162-6B83-F4BA-7D5C4509AD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12058" y="5903437"/>
            <a:ext cx="1617517" cy="4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5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C84077-E168-2321-7226-BDC35DA2A583}"/>
              </a:ext>
            </a:extLst>
          </p:cNvPr>
          <p:cNvGrpSpPr/>
          <p:nvPr/>
        </p:nvGrpSpPr>
        <p:grpSpPr>
          <a:xfrm>
            <a:off x="6510637" y="883852"/>
            <a:ext cx="5681363" cy="4483771"/>
            <a:chOff x="6510637" y="883852"/>
            <a:chExt cx="5681363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510637" y="883852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510637" y="3923831"/>
              <a:ext cx="56813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절자 및 구성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510637" y="5118970"/>
              <a:ext cx="56813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510637" y="5367623"/>
              <a:ext cx="5681363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D39AB5-C89B-7145-8435-90F2CD3B2995}"/>
              </a:ext>
            </a:extLst>
          </p:cNvPr>
          <p:cNvGrpSpPr/>
          <p:nvPr/>
        </p:nvGrpSpPr>
        <p:grpSpPr>
          <a:xfrm>
            <a:off x="823043" y="2603242"/>
            <a:ext cx="10545915" cy="2139618"/>
            <a:chOff x="746449" y="2603242"/>
            <a:chExt cx="10545915" cy="2139618"/>
          </a:xfrm>
        </p:grpSpPr>
        <p:sp>
          <p:nvSpPr>
            <p:cNvPr id="2" name="화살표: 갈매기형 수장 1">
              <a:extLst>
                <a:ext uri="{FF2B5EF4-FFF2-40B4-BE49-F238E27FC236}">
                  <a16:creationId xmlns:a16="http://schemas.microsoft.com/office/drawing/2014/main" id="{64ECE360-032A-6D7F-50AE-BC059A5D06A2}"/>
                </a:ext>
              </a:extLst>
            </p:cNvPr>
            <p:cNvSpPr/>
            <p:nvPr/>
          </p:nvSpPr>
          <p:spPr>
            <a:xfrm>
              <a:off x="746449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15FD7696-0694-EF40-8FF3-BCE678E8ACD1}"/>
                </a:ext>
              </a:extLst>
            </p:cNvPr>
            <p:cNvSpPr/>
            <p:nvPr/>
          </p:nvSpPr>
          <p:spPr>
            <a:xfrm>
              <a:off x="2810845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9EF0BD78-768E-EE04-569D-C34CA3C45A31}"/>
                </a:ext>
              </a:extLst>
            </p:cNvPr>
            <p:cNvSpPr/>
            <p:nvPr/>
          </p:nvSpPr>
          <p:spPr>
            <a:xfrm>
              <a:off x="4875241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A85A7BF5-52B6-655E-7A6E-CBF2FE8382F1}"/>
                </a:ext>
              </a:extLst>
            </p:cNvPr>
            <p:cNvSpPr/>
            <p:nvPr/>
          </p:nvSpPr>
          <p:spPr>
            <a:xfrm>
              <a:off x="6939637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5C729FAA-989F-6D00-00A9-6E5773B69E53}"/>
                </a:ext>
              </a:extLst>
            </p:cNvPr>
            <p:cNvSpPr/>
            <p:nvPr/>
          </p:nvSpPr>
          <p:spPr>
            <a:xfrm>
              <a:off x="9004033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A1DC4C-1FAB-65D1-BE75-97FFD406FF7A}"/>
                </a:ext>
              </a:extLst>
            </p:cNvPr>
            <p:cNvSpPr txBox="1"/>
            <p:nvPr/>
          </p:nvSpPr>
          <p:spPr>
            <a:xfrm>
              <a:off x="1278436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프로젝트 기획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1E2EA-5A63-03A0-B951-7DF09F289490}"/>
                </a:ext>
              </a:extLst>
            </p:cNvPr>
            <p:cNvSpPr txBox="1"/>
            <p:nvPr/>
          </p:nvSpPr>
          <p:spPr>
            <a:xfrm>
              <a:off x="3249522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데이터 확보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2D4F9-913C-E50E-C5D5-0A311608CAF0}"/>
                </a:ext>
              </a:extLst>
            </p:cNvPr>
            <p:cNvSpPr txBox="1"/>
            <p:nvPr/>
          </p:nvSpPr>
          <p:spPr>
            <a:xfrm>
              <a:off x="5313918" y="2819372"/>
              <a:ext cx="1532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모델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선정 및 학습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811C02-77FF-5F2D-3F6F-61B742F726B7}"/>
                </a:ext>
              </a:extLst>
            </p:cNvPr>
            <p:cNvSpPr txBox="1"/>
            <p:nvPr/>
          </p:nvSpPr>
          <p:spPr>
            <a:xfrm>
              <a:off x="7424969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서버 구축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EDB8AB-256B-77D4-7C35-401EAD9B55E7}"/>
                </a:ext>
              </a:extLst>
            </p:cNvPr>
            <p:cNvSpPr txBox="1"/>
            <p:nvPr/>
          </p:nvSpPr>
          <p:spPr>
            <a:xfrm>
              <a:off x="9489365" y="2942482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발표 준비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105D28-36B7-4D34-24CA-3421A46AEC99}"/>
                </a:ext>
              </a:extLst>
            </p:cNvPr>
            <p:cNvSpPr txBox="1"/>
            <p:nvPr/>
          </p:nvSpPr>
          <p:spPr>
            <a:xfrm>
              <a:off x="752419" y="3790242"/>
              <a:ext cx="19721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프로젝트 기획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기획서 작성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34C2A9-F201-3640-6D34-ED8F5F9408AE}"/>
                </a:ext>
              </a:extLst>
            </p:cNvPr>
            <p:cNvSpPr txBox="1"/>
            <p:nvPr/>
          </p:nvSpPr>
          <p:spPr>
            <a:xfrm>
              <a:off x="6939637" y="3788753"/>
              <a:ext cx="19721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/>
                <a:t>Flask </a:t>
              </a:r>
              <a:r>
                <a:rPr lang="ko-KR" altLang="en-US" sz="1400"/>
                <a:t>서버 구축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데이터베이스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챗봇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디버깅</a:t>
              </a:r>
              <a:endParaRPr lang="en-US" altLang="ko-KR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343FE5-5705-0C07-4E1E-53A23751E294}"/>
                </a:ext>
              </a:extLst>
            </p:cNvPr>
            <p:cNvSpPr txBox="1"/>
            <p:nvPr/>
          </p:nvSpPr>
          <p:spPr>
            <a:xfrm>
              <a:off x="4875241" y="3790241"/>
              <a:ext cx="20643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선정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최적화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테스트</a:t>
              </a:r>
              <a:endParaRPr lang="en-US" altLang="ko-KR" sz="1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944B1A-A88A-18C3-3BD0-23C5C46FDDB8}"/>
                </a:ext>
              </a:extLst>
            </p:cNvPr>
            <p:cNvSpPr txBox="1"/>
            <p:nvPr/>
          </p:nvSpPr>
          <p:spPr>
            <a:xfrm>
              <a:off x="2810845" y="3788752"/>
              <a:ext cx="175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/>
                <a:t>EDA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8FC339-FEC1-8079-589D-8F21368726A0}"/>
                </a:ext>
              </a:extLst>
            </p:cNvPr>
            <p:cNvSpPr txBox="1"/>
            <p:nvPr/>
          </p:nvSpPr>
          <p:spPr>
            <a:xfrm>
              <a:off x="9004033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/>
                <a:t>ppt</a:t>
              </a:r>
              <a:r>
                <a:rPr lang="ko-KR" altLang="en-US" sz="1400"/>
                <a:t> 제작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발표</a:t>
              </a:r>
              <a:endParaRPr lang="en-US" altLang="ko-KR" sz="1400"/>
            </a:p>
          </p:txBody>
        </p:sp>
      </p:grpSp>
    </p:spTree>
    <p:extLst>
      <p:ext uri="{BB962C8B-B14F-4D97-AF65-F5344CB8AC3E}">
        <p14:creationId xmlns:p14="http://schemas.microsoft.com/office/powerpoint/2010/main" val="60647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05437E28-F57E-46FF-9910-082B52E2C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65090"/>
              </p:ext>
            </p:extLst>
          </p:nvPr>
        </p:nvGraphicFramePr>
        <p:xfrm>
          <a:off x="446310" y="1012760"/>
          <a:ext cx="11299380" cy="483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1290141528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53737934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339274810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32861992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110194974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249611627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129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기획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 선정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기획서 작성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  <a:highlight>
                          <a:srgbClr val="224D6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EDA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solidFill>
                          <a:srgbClr val="224D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224D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선정 및 최적화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테스트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Flask </a:t>
                      </a:r>
                      <a:r>
                        <a:rPr lang="ko-KR" altLang="en-US" sz="1400" dirty="0"/>
                        <a:t>서버 구축</a:t>
                      </a:r>
                      <a:endParaRPr lang="en-US" altLang="ko-KR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챗봇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디버깅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ppt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발표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AD4B04C-26A4-5AB6-5ECA-EB7F2CE3B0D5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89142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281BC-A8A6-0986-DB07-B52B182C4032}"/>
              </a:ext>
            </a:extLst>
          </p:cNvPr>
          <p:cNvSpPr txBox="1"/>
          <p:nvPr/>
        </p:nvSpPr>
        <p:spPr>
          <a:xfrm>
            <a:off x="3749845" y="2875002"/>
            <a:ext cx="4692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+mj-lt"/>
              </a:rPr>
              <a:t>감사합니다</a:t>
            </a:r>
            <a:r>
              <a:rPr lang="en-US" altLang="ko-KR" sz="6600" dirty="0">
                <a:solidFill>
                  <a:schemeClr val="bg1"/>
                </a:solidFill>
                <a:latin typeface="+mj-lt"/>
              </a:rPr>
              <a:t>!</a:t>
            </a:r>
            <a:endParaRPr lang="ko-KR" altLang="en-US" sz="6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391438D-933F-EBD1-8F3B-606C3ADF172D}"/>
              </a:ext>
            </a:extLst>
          </p:cNvPr>
          <p:cNvCxnSpPr>
            <a:cxnSpLocks/>
          </p:cNvCxnSpPr>
          <p:nvPr/>
        </p:nvCxnSpPr>
        <p:spPr>
          <a:xfrm>
            <a:off x="3887703" y="4084841"/>
            <a:ext cx="83042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8B8817-9432-7798-8ABC-BACF3690FA90}"/>
              </a:ext>
            </a:extLst>
          </p:cNvPr>
          <p:cNvCxnSpPr>
            <a:cxnSpLocks/>
          </p:cNvCxnSpPr>
          <p:nvPr/>
        </p:nvCxnSpPr>
        <p:spPr>
          <a:xfrm>
            <a:off x="0" y="2742738"/>
            <a:ext cx="83042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78356" y="23006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1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68562" y="2327857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51114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2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212667" y="5121410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절차 및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CAF8F81-C424-5A69-D8B6-8061FDE56D29}"/>
              </a:ext>
            </a:extLst>
          </p:cNvPr>
          <p:cNvGrpSpPr/>
          <p:nvPr/>
        </p:nvGrpSpPr>
        <p:grpSpPr>
          <a:xfrm>
            <a:off x="2015338" y="2878289"/>
            <a:ext cx="2242030" cy="661720"/>
            <a:chOff x="2015338" y="2878289"/>
            <a:chExt cx="2242030" cy="661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790880-8262-8EC5-B1CA-EFB3AB35A258}"/>
                </a:ext>
              </a:extLst>
            </p:cNvPr>
            <p:cNvSpPr txBox="1"/>
            <p:nvPr/>
          </p:nvSpPr>
          <p:spPr>
            <a:xfrm>
              <a:off x="2015338" y="2878289"/>
              <a:ext cx="394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1)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65934F-BED0-87D7-9E72-4DEF29F08EF3}"/>
                </a:ext>
              </a:extLst>
            </p:cNvPr>
            <p:cNvSpPr txBox="1"/>
            <p:nvPr/>
          </p:nvSpPr>
          <p:spPr>
            <a:xfrm>
              <a:off x="2480268" y="2893678"/>
              <a:ext cx="1777100" cy="646331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ko-KR" altLang="en-US" spc="-300" dirty="0">
                  <a:solidFill>
                    <a:schemeClr val="accent1"/>
                  </a:solidFill>
                  <a:latin typeface="+mn-ea"/>
                </a:rPr>
                <a:t>팀      구성     및     역할</a:t>
              </a:r>
            </a:p>
            <a:p>
              <a:endParaRPr lang="ko-KR" altLang="en-US" spc="-3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0121E0-569B-3587-1DE0-AA5FF880E180}"/>
              </a:ext>
            </a:extLst>
          </p:cNvPr>
          <p:cNvGrpSpPr/>
          <p:nvPr/>
        </p:nvGrpSpPr>
        <p:grpSpPr>
          <a:xfrm>
            <a:off x="2015338" y="3381965"/>
            <a:ext cx="2073681" cy="400110"/>
            <a:chOff x="2015338" y="3364604"/>
            <a:chExt cx="2073681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999A92-7AC4-0284-536A-ADD139A44B71}"/>
                </a:ext>
              </a:extLst>
            </p:cNvPr>
            <p:cNvSpPr txBox="1"/>
            <p:nvPr/>
          </p:nvSpPr>
          <p:spPr>
            <a:xfrm>
              <a:off x="2015338" y="3364604"/>
              <a:ext cx="394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2)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F44917-6392-B07B-8566-14F9E642C24C}"/>
                </a:ext>
              </a:extLst>
            </p:cNvPr>
            <p:cNvSpPr txBox="1"/>
            <p:nvPr/>
          </p:nvSpPr>
          <p:spPr>
            <a:xfrm>
              <a:off x="2480268" y="3379993"/>
              <a:ext cx="1608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solidFill>
                    <a:schemeClr val="accent1"/>
                  </a:solidFill>
                  <a:latin typeface="+mn-ea"/>
                </a:rPr>
                <a:t>기회        의도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E8B7E6A-B17B-674E-B21D-58AE5AEC1D3A}"/>
              </a:ext>
            </a:extLst>
          </p:cNvPr>
          <p:cNvSpPr txBox="1"/>
          <p:nvPr/>
        </p:nvSpPr>
        <p:spPr>
          <a:xfrm>
            <a:off x="2015337" y="3919923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3)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54DC1-14B0-22D6-8B2E-A5D3AFC69018}"/>
              </a:ext>
            </a:extLst>
          </p:cNvPr>
          <p:cNvSpPr txBox="1"/>
          <p:nvPr/>
        </p:nvSpPr>
        <p:spPr>
          <a:xfrm>
            <a:off x="2480267" y="3935312"/>
            <a:ext cx="16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solidFill>
                  <a:schemeClr val="accent1"/>
                </a:solidFill>
                <a:latin typeface="+mn-ea"/>
              </a:rPr>
              <a:t>프로젝트     구조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CFC51-7DBA-F286-5350-F94A2D232E14}"/>
              </a:ext>
            </a:extLst>
          </p:cNvPr>
          <p:cNvSpPr txBox="1"/>
          <p:nvPr/>
        </p:nvSpPr>
        <p:spPr>
          <a:xfrm>
            <a:off x="2015337" y="4406238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3)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B93BFA-C903-4D82-8CAF-F995E9431403}"/>
              </a:ext>
            </a:extLst>
          </p:cNvPr>
          <p:cNvSpPr txBox="1"/>
          <p:nvPr/>
        </p:nvSpPr>
        <p:spPr>
          <a:xfrm>
            <a:off x="2480267" y="4421627"/>
            <a:ext cx="16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solidFill>
                  <a:schemeClr val="accent1"/>
                </a:solidFill>
                <a:latin typeface="+mn-ea"/>
              </a:rPr>
              <a:t>기술        스택</a:t>
            </a: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748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구성 및 역할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C7075D6-584D-A1C6-1DE6-F5059576674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15478887"/>
              </p:ext>
            </p:extLst>
          </p:nvPr>
        </p:nvGraphicFramePr>
        <p:xfrm>
          <a:off x="1689945" y="1495897"/>
          <a:ext cx="8812110" cy="416787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23958">
                  <a:extLst>
                    <a:ext uri="{9D8B030D-6E8A-4147-A177-3AD203B41FA5}">
                      <a16:colId xmlns:a16="http://schemas.microsoft.com/office/drawing/2014/main" val="1902331566"/>
                    </a:ext>
                  </a:extLst>
                </a:gridCol>
                <a:gridCol w="1011595">
                  <a:extLst>
                    <a:ext uri="{9D8B030D-6E8A-4147-A177-3AD203B41FA5}">
                      <a16:colId xmlns:a16="http://schemas.microsoft.com/office/drawing/2014/main" val="746622341"/>
                    </a:ext>
                  </a:extLst>
                </a:gridCol>
                <a:gridCol w="2690840">
                  <a:extLst>
                    <a:ext uri="{9D8B030D-6E8A-4147-A177-3AD203B41FA5}">
                      <a16:colId xmlns:a16="http://schemas.microsoft.com/office/drawing/2014/main" val="143513445"/>
                    </a:ext>
                  </a:extLst>
                </a:gridCol>
                <a:gridCol w="4085717">
                  <a:extLst>
                    <a:ext uri="{9D8B030D-6E8A-4147-A177-3AD203B41FA5}">
                      <a16:colId xmlns:a16="http://schemas.microsoft.com/office/drawing/2014/main" val="3726312592"/>
                    </a:ext>
                  </a:extLst>
                </a:gridCol>
              </a:tblGrid>
              <a:tr h="6038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역할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주요 담당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세부 업무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39290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김영원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팀장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데이터분석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EDA</a:t>
                      </a:r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인공지능 학습 모델 설계 및 테스트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82095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정호영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UiPath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알고리즘 설계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데이터 </a:t>
                      </a:r>
                      <a:r>
                        <a:rPr lang="ko-KR" altLang="en-US" dirty="0" err="1"/>
                        <a:t>크롤링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8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07364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김혜원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웹 프레임워크 </a:t>
                      </a:r>
                      <a:r>
                        <a:rPr lang="en-US" altLang="ko-KR" dirty="0"/>
                        <a:t>/ DB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Flask </a:t>
                      </a:r>
                      <a:r>
                        <a:rPr lang="ko-KR" altLang="en-US" dirty="0"/>
                        <a:t>웹 프레임워크 개발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Bootstrap </a:t>
                      </a:r>
                      <a:r>
                        <a:rPr lang="ko-KR" altLang="en-US" dirty="0"/>
                        <a:t>디자인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631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08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2DDF6D-22DB-B45E-F3FC-307C0EAFAEEC}"/>
              </a:ext>
            </a:extLst>
          </p:cNvPr>
          <p:cNvGrpSpPr/>
          <p:nvPr/>
        </p:nvGrpSpPr>
        <p:grpSpPr>
          <a:xfrm>
            <a:off x="622952" y="1077136"/>
            <a:ext cx="10946096" cy="5380719"/>
            <a:chOff x="589717" y="1077136"/>
            <a:chExt cx="10946096" cy="538071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C16F754-2079-3A39-4EAC-C78527A6013C}"/>
                </a:ext>
              </a:extLst>
            </p:cNvPr>
            <p:cNvGrpSpPr/>
            <p:nvPr/>
          </p:nvGrpSpPr>
          <p:grpSpPr>
            <a:xfrm>
              <a:off x="589718" y="1077136"/>
              <a:ext cx="5003929" cy="2351864"/>
              <a:chOff x="727307" y="1030640"/>
              <a:chExt cx="6675558" cy="2574776"/>
            </a:xfr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9B676DF-297A-FB05-63E7-1A48CBAEE0CE}"/>
                  </a:ext>
                </a:extLst>
              </p:cNvPr>
              <p:cNvSpPr/>
              <p:nvPr/>
            </p:nvSpPr>
            <p:spPr>
              <a:xfrm>
                <a:off x="727307" y="1030640"/>
                <a:ext cx="6675558" cy="2574776"/>
              </a:xfrm>
              <a:prstGeom prst="rect">
                <a:avLst/>
              </a:prstGeom>
              <a:grpFill/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AC591BB-33BB-386D-B769-0A61DB47281F}"/>
                  </a:ext>
                </a:extLst>
              </p:cNvPr>
              <p:cNvSpPr/>
              <p:nvPr/>
            </p:nvSpPr>
            <p:spPr>
              <a:xfrm>
                <a:off x="3038168" y="1101213"/>
                <a:ext cx="2133600" cy="353959"/>
              </a:xfrm>
              <a:prstGeom prst="rect">
                <a:avLst/>
              </a:prstGeom>
              <a:grp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9D13399-7A64-2271-600C-3ED796A4B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217" y="1077136"/>
              <a:ext cx="5752596" cy="252000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9115E91-1F4C-8B08-F2E2-EBCDD9244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717" y="3597135"/>
              <a:ext cx="5003929" cy="2860719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0014208-32F6-1F2F-E7B4-91CC6CEED7D9}"/>
                </a:ext>
              </a:extLst>
            </p:cNvPr>
            <p:cNvSpPr/>
            <p:nvPr/>
          </p:nvSpPr>
          <p:spPr>
            <a:xfrm>
              <a:off x="5783217" y="3784428"/>
              <a:ext cx="5752596" cy="2673427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C16F754-2079-3A39-4EAC-C78527A6013C}"/>
              </a:ext>
            </a:extLst>
          </p:cNvPr>
          <p:cNvGrpSpPr/>
          <p:nvPr/>
        </p:nvGrpSpPr>
        <p:grpSpPr>
          <a:xfrm>
            <a:off x="622953" y="1077136"/>
            <a:ext cx="5003929" cy="2351864"/>
            <a:chOff x="727307" y="1030640"/>
            <a:chExt cx="6675558" cy="2574776"/>
          </a:xfr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9B676DF-297A-FB05-63E7-1A48CBAEE0CE}"/>
                </a:ext>
              </a:extLst>
            </p:cNvPr>
            <p:cNvSpPr/>
            <p:nvPr/>
          </p:nvSpPr>
          <p:spPr>
            <a:xfrm>
              <a:off x="727307" y="1030640"/>
              <a:ext cx="6675558" cy="2574776"/>
            </a:xfrm>
            <a:prstGeom prst="rect">
              <a:avLst/>
            </a:prstGeom>
            <a:grp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AC591BB-33BB-386D-B769-0A61DB47281F}"/>
                </a:ext>
              </a:extLst>
            </p:cNvPr>
            <p:cNvSpPr/>
            <p:nvPr/>
          </p:nvSpPr>
          <p:spPr>
            <a:xfrm>
              <a:off x="3038168" y="1101213"/>
              <a:ext cx="2133600" cy="353959"/>
            </a:xfrm>
            <a:prstGeom prst="rect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D9D13399-7A64-2271-600C-3ED796A4B6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5816452" y="1077136"/>
            <a:ext cx="5752596" cy="252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9115E91-1F4C-8B08-F2E2-EBCDD92442F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622952" y="3597136"/>
            <a:ext cx="5003929" cy="286071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014208-32F6-1F2F-E7B4-91CC6CEED7D9}"/>
              </a:ext>
            </a:extLst>
          </p:cNvPr>
          <p:cNvSpPr/>
          <p:nvPr/>
        </p:nvSpPr>
        <p:spPr>
          <a:xfrm>
            <a:off x="5816452" y="3784428"/>
            <a:ext cx="5752596" cy="2673427"/>
          </a:xfrm>
          <a:prstGeom prst="rect">
            <a:avLst/>
          </a:pr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DE9A8-9E2F-903D-388A-F63E245660AE}"/>
              </a:ext>
            </a:extLst>
          </p:cNvPr>
          <p:cNvSpPr txBox="1"/>
          <p:nvPr/>
        </p:nvSpPr>
        <p:spPr>
          <a:xfrm>
            <a:off x="2036768" y="1868348"/>
            <a:ext cx="2176299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확진 환자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증가 추세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93067-81DB-343A-A756-66F3F5A011F9}"/>
              </a:ext>
            </a:extLst>
          </p:cNvPr>
          <p:cNvSpPr txBox="1"/>
          <p:nvPr/>
        </p:nvSpPr>
        <p:spPr>
          <a:xfrm>
            <a:off x="6985896" y="1952416"/>
            <a:ext cx="341370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자가 진단 키트 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수요에 따른 가격 증가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8FDF9-D084-C0A8-83DF-764A95A7020C}"/>
              </a:ext>
            </a:extLst>
          </p:cNvPr>
          <p:cNvSpPr txBox="1"/>
          <p:nvPr/>
        </p:nvSpPr>
        <p:spPr>
          <a:xfrm>
            <a:off x="1464846" y="4458108"/>
            <a:ext cx="3320140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의료 인력의 소진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  <a:p>
            <a:r>
              <a:rPr lang="ko-KR" altLang="en-US" sz="2000" b="1" dirty="0" err="1">
                <a:solidFill>
                  <a:srgbClr val="C00000"/>
                </a:solidFill>
              </a:rPr>
              <a:t>신속항원검사와</a:t>
            </a:r>
            <a:r>
              <a:rPr lang="ko-KR" altLang="en-US" sz="2000" b="1" dirty="0">
                <a:solidFill>
                  <a:srgbClr val="C00000"/>
                </a:solidFill>
              </a:rPr>
              <a:t> 자가키트의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정확도 차이 발생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5C0D0-2157-34E4-7554-5E3A888E661E}"/>
              </a:ext>
            </a:extLst>
          </p:cNvPr>
          <p:cNvSpPr txBox="1"/>
          <p:nvPr/>
        </p:nvSpPr>
        <p:spPr>
          <a:xfrm>
            <a:off x="7132067" y="4736421"/>
            <a:ext cx="3121367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검사를 무서워하는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ko-KR" altLang="en-US" sz="2000" b="1" dirty="0">
                <a:solidFill>
                  <a:srgbClr val="C00000"/>
                </a:solidFill>
              </a:rPr>
              <a:t>사람들의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검사 회피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851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c 버튼 아이콘 벡터 기록 음악 및 비디오 기호 | 프리미엄 벡터">
            <a:extLst>
              <a:ext uri="{FF2B5EF4-FFF2-40B4-BE49-F238E27FC236}">
                <a16:creationId xmlns:a16="http://schemas.microsoft.com/office/drawing/2014/main" id="{2BC8DC56-4FDD-69E0-CEC5-033F6E27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568" y="3580438"/>
            <a:ext cx="513990" cy="3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0F30D8E-36AA-5875-2920-55B317F55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719076"/>
              </p:ext>
            </p:extLst>
          </p:nvPr>
        </p:nvGraphicFramePr>
        <p:xfrm>
          <a:off x="7258638" y="532642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목소리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음성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즉시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881AA67-5072-85F5-CA17-B42B69DD9B4A}"/>
              </a:ext>
            </a:extLst>
          </p:cNvPr>
          <p:cNvSpPr/>
          <p:nvPr/>
        </p:nvSpPr>
        <p:spPr>
          <a:xfrm>
            <a:off x="5703038" y="5335184"/>
            <a:ext cx="942680" cy="772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89477D-7941-E141-B16E-E490F2B7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60" y="1540906"/>
            <a:ext cx="3939321" cy="3423150"/>
          </a:xfrm>
          <a:prstGeom prst="rect">
            <a:avLst/>
          </a:prstGeom>
        </p:spPr>
      </p:pic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7DAF432F-F5C0-11B9-CF5C-4F4CACED0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061506"/>
              </p:ext>
            </p:extLst>
          </p:nvPr>
        </p:nvGraphicFramePr>
        <p:xfrm>
          <a:off x="1264746" y="532642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15~30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0E1914F-AF91-85E3-8CD0-D6BBB81C7916}"/>
              </a:ext>
            </a:extLst>
          </p:cNvPr>
          <p:cNvSpPr txBox="1"/>
          <p:nvPr/>
        </p:nvSpPr>
        <p:spPr>
          <a:xfrm>
            <a:off x="1163052" y="1026180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기존 코로나 검사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10D8B8-63D2-23B4-968F-D78577031A7A}"/>
              </a:ext>
            </a:extLst>
          </p:cNvPr>
          <p:cNvSpPr txBox="1"/>
          <p:nvPr/>
        </p:nvSpPr>
        <p:spPr>
          <a:xfrm>
            <a:off x="7138221" y="102618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새로운 코로나 검사 방법</a:t>
            </a:r>
          </a:p>
        </p:txBody>
      </p:sp>
      <p:pic>
        <p:nvPicPr>
          <p:cNvPr id="1026" name="Picture 2" descr="기침 - 무료 의료개 아이콘">
            <a:extLst>
              <a:ext uri="{FF2B5EF4-FFF2-40B4-BE49-F238E27FC236}">
                <a16:creationId xmlns:a16="http://schemas.microsoft.com/office/drawing/2014/main" id="{A042F8D0-F5AB-7CA5-1895-3F058E1CC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21" y="1934052"/>
            <a:ext cx="2408905" cy="27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음성 녹음 - 무료 과학 기술개 아이콘">
            <a:extLst>
              <a:ext uri="{FF2B5EF4-FFF2-40B4-BE49-F238E27FC236}">
                <a16:creationId xmlns:a16="http://schemas.microsoft.com/office/drawing/2014/main" id="{3AE4A1D5-DDE0-7801-2887-6A6D160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86" y="3140963"/>
            <a:ext cx="1555954" cy="15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30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60A07E-376A-3FB4-A97F-AFF7986A365F}"/>
              </a:ext>
            </a:extLst>
          </p:cNvPr>
          <p:cNvGrpSpPr/>
          <p:nvPr/>
        </p:nvGrpSpPr>
        <p:grpSpPr>
          <a:xfrm>
            <a:off x="579070" y="785115"/>
            <a:ext cx="11033860" cy="5674680"/>
            <a:chOff x="561366" y="1088331"/>
            <a:chExt cx="11033860" cy="567468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B79E32-9E34-5EEE-E128-51B9B251A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6" y="2119742"/>
              <a:ext cx="1379266" cy="137926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A3B7116-3693-F0D6-019C-FACB9B09EA8E}"/>
                </a:ext>
              </a:extLst>
            </p:cNvPr>
            <p:cNvSpPr/>
            <p:nvPr/>
          </p:nvSpPr>
          <p:spPr>
            <a:xfrm>
              <a:off x="3178127" y="1529154"/>
              <a:ext cx="5462178" cy="505633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EC4872F-2E67-B11C-0584-62679DAC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344" y="1109012"/>
              <a:ext cx="630969" cy="630969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E3A593E-6A22-C96E-B84C-F2E7C38D5975}"/>
                </a:ext>
              </a:extLst>
            </p:cNvPr>
            <p:cNvSpPr/>
            <p:nvPr/>
          </p:nvSpPr>
          <p:spPr>
            <a:xfrm>
              <a:off x="9091573" y="1812670"/>
              <a:ext cx="2280577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3DE72-FF94-AA77-BC40-0E550E5FBFA2}"/>
                </a:ext>
              </a:extLst>
            </p:cNvPr>
            <p:cNvSpPr/>
            <p:nvPr/>
          </p:nvSpPr>
          <p:spPr>
            <a:xfrm>
              <a:off x="9130947" y="5404314"/>
              <a:ext cx="2280577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28D47C0-D724-5984-E8D0-24014672E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32" y="5471470"/>
              <a:ext cx="909210" cy="90921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A1D52A6-1DF8-DCD6-C507-B027B3AEC69C}"/>
                </a:ext>
              </a:extLst>
            </p:cNvPr>
            <p:cNvSpPr/>
            <p:nvPr/>
          </p:nvSpPr>
          <p:spPr>
            <a:xfrm>
              <a:off x="3609710" y="2001033"/>
              <a:ext cx="2916594" cy="16291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69A204A-C5E4-32DC-E152-C83A0379A080}"/>
                </a:ext>
              </a:extLst>
            </p:cNvPr>
            <p:cNvSpPr/>
            <p:nvPr/>
          </p:nvSpPr>
          <p:spPr>
            <a:xfrm>
              <a:off x="4909000" y="5417645"/>
              <a:ext cx="1465869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C31989E-20A8-B157-ABCF-A684FF14D647}"/>
                </a:ext>
              </a:extLst>
            </p:cNvPr>
            <p:cNvSpPr/>
            <p:nvPr/>
          </p:nvSpPr>
          <p:spPr>
            <a:xfrm>
              <a:off x="3609710" y="4068676"/>
              <a:ext cx="2916594" cy="8783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DA0A4A-A8DB-E3D9-D310-F47DB7578E29}"/>
                </a:ext>
              </a:extLst>
            </p:cNvPr>
            <p:cNvSpPr txBox="1"/>
            <p:nvPr/>
          </p:nvSpPr>
          <p:spPr>
            <a:xfrm>
              <a:off x="9945653" y="1302803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MySQL</a:t>
              </a:r>
              <a:r>
                <a:rPr lang="ko-KR" altLang="en-US"/>
                <a:t> </a:t>
              </a:r>
              <a:r>
                <a:rPr lang="en-US" altLang="ko-KR"/>
                <a:t>DB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E96777-018F-2951-21FA-B4F701A7BE33}"/>
                </a:ext>
              </a:extLst>
            </p:cNvPr>
            <p:cNvSpPr txBox="1"/>
            <p:nvPr/>
          </p:nvSpPr>
          <p:spPr>
            <a:xfrm>
              <a:off x="10106173" y="4820547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챗봇 서버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CF2C7F-7DC2-4678-62D6-AC93EA3CBD4F}"/>
                </a:ext>
              </a:extLst>
            </p:cNvPr>
            <p:cNvSpPr txBox="1"/>
            <p:nvPr/>
          </p:nvSpPr>
          <p:spPr>
            <a:xfrm>
              <a:off x="561366" y="1665823"/>
              <a:ext cx="137926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User</a:t>
              </a:r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334FAB-8921-4734-B0C7-E9AD25BD7107}"/>
                </a:ext>
              </a:extLst>
            </p:cNvPr>
            <p:cNvSpPr txBox="1"/>
            <p:nvPr/>
          </p:nvSpPr>
          <p:spPr>
            <a:xfrm>
              <a:off x="3102092" y="1088331"/>
              <a:ext cx="546217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Flask </a:t>
              </a:r>
              <a:r>
                <a:rPr lang="ko-KR" altLang="en-US"/>
                <a:t>프로젝트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780589-4D76-018E-A4C1-9F4930CF785D}"/>
                </a:ext>
              </a:extLst>
            </p:cNvPr>
            <p:cNvSpPr txBox="1"/>
            <p:nvPr/>
          </p:nvSpPr>
          <p:spPr>
            <a:xfrm>
              <a:off x="9232404" y="1924901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- </a:t>
              </a:r>
              <a:r>
                <a:rPr lang="ko-KR" altLang="en-US"/>
                <a:t>회원 정보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FB08BF-B335-15BF-1F7C-69F4087BE9DA}"/>
                </a:ext>
              </a:extLst>
            </p:cNvPr>
            <p:cNvSpPr txBox="1"/>
            <p:nvPr/>
          </p:nvSpPr>
          <p:spPr>
            <a:xfrm>
              <a:off x="9271778" y="5514559"/>
              <a:ext cx="1967111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- </a:t>
              </a:r>
              <a:r>
                <a:rPr lang="ko-KR" altLang="en-US"/>
                <a:t>병원명</a:t>
              </a:r>
              <a:r>
                <a:rPr lang="en-US" altLang="ko-KR"/>
                <a:t>, </a:t>
              </a:r>
              <a:r>
                <a:rPr lang="ko-KR" altLang="en-US"/>
                <a:t>주소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C2D64A-4FA9-3026-21CE-525F67C29DEA}"/>
                </a:ext>
              </a:extLst>
            </p:cNvPr>
            <p:cNvSpPr txBox="1"/>
            <p:nvPr/>
          </p:nvSpPr>
          <p:spPr>
            <a:xfrm>
              <a:off x="3609710" y="164138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코로나 음성 예측 페이지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D70458-757F-09F6-9E83-2D665F5A6140}"/>
                </a:ext>
              </a:extLst>
            </p:cNvPr>
            <p:cNvSpPr txBox="1"/>
            <p:nvPr/>
          </p:nvSpPr>
          <p:spPr>
            <a:xfrm>
              <a:off x="3609710" y="365601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근처 병원 지도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0F9B99-386C-BB71-3F53-CA97C2BF4ED7}"/>
                </a:ext>
              </a:extLst>
            </p:cNvPr>
            <p:cNvSpPr txBox="1"/>
            <p:nvPr/>
          </p:nvSpPr>
          <p:spPr>
            <a:xfrm>
              <a:off x="4908999" y="5032166"/>
              <a:ext cx="1465870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챗봇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526D37D-EF56-FEE7-4DD8-CACF9E383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83" y="2187739"/>
              <a:ext cx="1076388" cy="107638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686026-9BCB-41ED-BE75-9B686CFF9628}"/>
                </a:ext>
              </a:extLst>
            </p:cNvPr>
            <p:cNvSpPr txBox="1"/>
            <p:nvPr/>
          </p:nvSpPr>
          <p:spPr>
            <a:xfrm>
              <a:off x="7063282" y="1808294"/>
              <a:ext cx="107638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AI </a:t>
              </a:r>
              <a:r>
                <a:rPr lang="ko-KR" altLang="en-US" dirty="0"/>
                <a:t>모델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EFC48CF-FE57-20CC-04D7-073D0B9D45ED}"/>
                </a:ext>
              </a:extLst>
            </p:cNvPr>
            <p:cNvCxnSpPr>
              <a:cxnSpLocks/>
            </p:cNvCxnSpPr>
            <p:nvPr/>
          </p:nvCxnSpPr>
          <p:spPr>
            <a:xfrm>
              <a:off x="1978780" y="2478494"/>
              <a:ext cx="18005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6F46AA4-D109-94F8-5D0C-C7DE9415F3F8}"/>
                </a:ext>
              </a:extLst>
            </p:cNvPr>
            <p:cNvCxnSpPr>
              <a:cxnSpLocks/>
            </p:cNvCxnSpPr>
            <p:nvPr/>
          </p:nvCxnSpPr>
          <p:spPr>
            <a:xfrm>
              <a:off x="4908999" y="2546639"/>
              <a:ext cx="19077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F41C84C-2E25-6EE2-F74A-CFF38AD62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572" y="3014423"/>
              <a:ext cx="19332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3296A15-FCA6-DF6F-11E8-BEF224B0E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8780" y="3014423"/>
              <a:ext cx="1800536" cy="3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16F711-37B7-C504-464A-09AF9062C1DE}"/>
                </a:ext>
              </a:extLst>
            </p:cNvPr>
            <p:cNvSpPr txBox="1"/>
            <p:nvPr/>
          </p:nvSpPr>
          <p:spPr>
            <a:xfrm>
              <a:off x="1903347" y="1840953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1.</a:t>
              </a:r>
              <a:r>
                <a:rPr lang="ko-KR" altLang="en-US" sz="1600"/>
                <a:t>기침 소리</a:t>
              </a:r>
              <a:endParaRPr lang="en-US" altLang="ko-KR" sz="1600"/>
            </a:p>
            <a:p>
              <a:pPr algn="ctr"/>
              <a:r>
                <a:rPr lang="ko-KR" altLang="en-US" sz="1600"/>
                <a:t>녹음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099901-966B-222F-D891-EE6127E731EB}"/>
                </a:ext>
              </a:extLst>
            </p:cNvPr>
            <p:cNvSpPr txBox="1"/>
            <p:nvPr/>
          </p:nvSpPr>
          <p:spPr>
            <a:xfrm>
              <a:off x="1940632" y="3308557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4.</a:t>
              </a:r>
              <a:r>
                <a:rPr lang="ko-KR" altLang="en-US" sz="1600"/>
                <a:t>예측 결과</a:t>
              </a:r>
              <a:endParaRPr lang="en-US" altLang="ko-KR" sz="1600"/>
            </a:p>
            <a:p>
              <a:pPr algn="ctr"/>
              <a:r>
                <a:rPr lang="ko-KR" altLang="en-US" sz="1600"/>
                <a:t>출력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08357B8-9667-3E84-ABCC-464A261EF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5950" y="2085460"/>
              <a:ext cx="835253" cy="83525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20C332-6806-A9C4-22DC-8E588D9C6929}"/>
                </a:ext>
              </a:extLst>
            </p:cNvPr>
            <p:cNvSpPr txBox="1"/>
            <p:nvPr/>
          </p:nvSpPr>
          <p:spPr>
            <a:xfrm>
              <a:off x="4732710" y="2013963"/>
              <a:ext cx="17399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2.</a:t>
              </a:r>
              <a:r>
                <a:rPr lang="ko-KR" altLang="en-US" sz="1500" dirty="0" err="1"/>
                <a:t>멜스펙트로그램</a:t>
              </a:r>
              <a:r>
                <a:rPr lang="ko-KR" altLang="en-US" sz="1500" dirty="0"/>
                <a:t> 입력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346D501-4807-C489-1877-8772994A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909" y="2890050"/>
              <a:ext cx="602703" cy="60270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DD7442-F7FA-EF6E-14E4-572E2F57D186}"/>
                </a:ext>
              </a:extLst>
            </p:cNvPr>
            <p:cNvSpPr txBox="1"/>
            <p:nvPr/>
          </p:nvSpPr>
          <p:spPr>
            <a:xfrm>
              <a:off x="4779389" y="3176159"/>
              <a:ext cx="173997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3.</a:t>
              </a:r>
              <a:r>
                <a:rPr lang="ko-KR" altLang="en-US" sz="1600"/>
                <a:t>코로나 진단</a:t>
              </a: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E7AF9B2E-5543-9023-2E8F-2D820ABA10BB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8282306" y="2848470"/>
              <a:ext cx="1949555" cy="90471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DA52DF-E901-1DF4-7B71-E6BBCF26AA07}"/>
                </a:ext>
              </a:extLst>
            </p:cNvPr>
            <p:cNvSpPr txBox="1"/>
            <p:nvPr/>
          </p:nvSpPr>
          <p:spPr>
            <a:xfrm>
              <a:off x="10215959" y="3127669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웹 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정보 입력</a:t>
              </a:r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62243F0-F5EB-C48A-9F92-F7E81BE43761}"/>
                </a:ext>
              </a:extLst>
            </p:cNvPr>
            <p:cNvCxnSpPr>
              <a:cxnSpLocks/>
            </p:cNvCxnSpPr>
            <p:nvPr/>
          </p:nvCxnSpPr>
          <p:spPr>
            <a:xfrm>
              <a:off x="1563098" y="3924452"/>
              <a:ext cx="3166292" cy="1862651"/>
            </a:xfrm>
            <a:prstGeom prst="bentConnector3">
              <a:avLst>
                <a:gd name="adj1" fmla="val 35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7EEC22DF-419C-2EE3-7A23-F8CAF496038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160" y="3924458"/>
              <a:ext cx="3773690" cy="2152342"/>
            </a:xfrm>
            <a:prstGeom prst="bentConnector3">
              <a:avLst>
                <a:gd name="adj1" fmla="val 10008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70BBBCC-169E-B992-9AF0-30EB9F3E8C8D}"/>
                </a:ext>
              </a:extLst>
            </p:cNvPr>
            <p:cNvCxnSpPr>
              <a:cxnSpLocks/>
            </p:cNvCxnSpPr>
            <p:nvPr/>
          </p:nvCxnSpPr>
          <p:spPr>
            <a:xfrm>
              <a:off x="6554309" y="5776158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07906D7-3D99-E424-49F7-9CC1E259A4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4309" y="6076800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6060F32-10B2-36DD-2914-D8621E25B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360" y="4140322"/>
              <a:ext cx="739425" cy="739425"/>
            </a:xfrm>
            <a:prstGeom prst="rect">
              <a:avLst/>
            </a:prstGeom>
          </p:spPr>
        </p:pic>
        <p:pic>
          <p:nvPicPr>
            <p:cNvPr id="46" name="그림 45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1FF458-4E35-C845-8B35-92DB2A7D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573" y="4311566"/>
              <a:ext cx="1079342" cy="107934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D45AF1-3FCB-0C77-7CFF-25176ED596D7}"/>
                </a:ext>
              </a:extLst>
            </p:cNvPr>
            <p:cNvSpPr txBox="1"/>
            <p:nvPr/>
          </p:nvSpPr>
          <p:spPr>
            <a:xfrm>
              <a:off x="4786325" y="4239730"/>
              <a:ext cx="173997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코로나 진료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병원 위치 표시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5BF352-993A-8364-E45C-CD0C1B6CF8D7}"/>
                </a:ext>
              </a:extLst>
            </p:cNvPr>
            <p:cNvSpPr txBox="1"/>
            <p:nvPr/>
          </p:nvSpPr>
          <p:spPr>
            <a:xfrm>
              <a:off x="1676193" y="5104456"/>
              <a:ext cx="1492229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5.</a:t>
              </a:r>
              <a:r>
                <a:rPr lang="ko-KR" altLang="en-US" sz="1600" dirty="0"/>
                <a:t>사용자 위치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입력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B46C7C5-4387-8177-5F78-6DB93D372429}"/>
                </a:ext>
              </a:extLst>
            </p:cNvPr>
            <p:cNvSpPr txBox="1"/>
            <p:nvPr/>
          </p:nvSpPr>
          <p:spPr>
            <a:xfrm>
              <a:off x="1713158" y="6193569"/>
              <a:ext cx="1564300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8.</a:t>
              </a:r>
              <a:r>
                <a:rPr lang="ko-KR" altLang="en-US" sz="1600"/>
                <a:t>주변 코로나 </a:t>
              </a:r>
              <a:endParaRPr lang="en-US" altLang="ko-KR" sz="1600"/>
            </a:p>
            <a:p>
              <a:pPr algn="ctr"/>
              <a:r>
                <a:rPr lang="ko-KR" altLang="en-US" sz="1600"/>
                <a:t>진료 병원 출력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0CFAA1E-A1C8-C3EC-3FB6-01A28ECA2AB6}"/>
                </a:ext>
              </a:extLst>
            </p:cNvPr>
            <p:cNvSpPr txBox="1"/>
            <p:nvPr/>
          </p:nvSpPr>
          <p:spPr>
            <a:xfrm>
              <a:off x="6816734" y="5377312"/>
              <a:ext cx="1378355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6.</a:t>
              </a:r>
              <a:r>
                <a:rPr lang="ko-KR" altLang="en-US" sz="1600"/>
                <a:t>주소 전송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0D51292-3F4B-B81B-B9EA-BCFCC043E705}"/>
                </a:ext>
              </a:extLst>
            </p:cNvPr>
            <p:cNvSpPr txBox="1"/>
            <p:nvPr/>
          </p:nvSpPr>
          <p:spPr>
            <a:xfrm>
              <a:off x="6563396" y="6160079"/>
              <a:ext cx="180432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7.</a:t>
              </a:r>
              <a:r>
                <a:rPr lang="ko-KR" altLang="en-US" sz="1600"/>
                <a:t>검색 결과 전송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33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DD14B7-A90B-5295-A796-C704DA50379B}"/>
              </a:ext>
            </a:extLst>
          </p:cNvPr>
          <p:cNvSpPr txBox="1"/>
          <p:nvPr/>
        </p:nvSpPr>
        <p:spPr>
          <a:xfrm>
            <a:off x="1422400" y="978363"/>
            <a:ext cx="5756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데이콘 제공 데이터셋</a:t>
            </a:r>
          </a:p>
        </p:txBody>
      </p:sp>
      <p:graphicFrame>
        <p:nvGraphicFramePr>
          <p:cNvPr id="8" name="표 18">
            <a:extLst>
              <a:ext uri="{FF2B5EF4-FFF2-40B4-BE49-F238E27FC236}">
                <a16:creationId xmlns:a16="http://schemas.microsoft.com/office/drawing/2014/main" id="{F697AEC6-6422-2472-5EDD-CF4A83709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61659"/>
              </p:ext>
            </p:extLst>
          </p:nvPr>
        </p:nvGraphicFramePr>
        <p:xfrm>
          <a:off x="1536891" y="1609975"/>
          <a:ext cx="9058787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099">
                  <a:extLst>
                    <a:ext uri="{9D8B030D-6E8A-4147-A177-3AD203B41FA5}">
                      <a16:colId xmlns:a16="http://schemas.microsoft.com/office/drawing/2014/main" val="3813613604"/>
                    </a:ext>
                  </a:extLst>
                </a:gridCol>
                <a:gridCol w="1975832">
                  <a:extLst>
                    <a:ext uri="{9D8B030D-6E8A-4147-A177-3AD203B41FA5}">
                      <a16:colId xmlns:a16="http://schemas.microsoft.com/office/drawing/2014/main" val="3247741531"/>
                    </a:ext>
                  </a:extLst>
                </a:gridCol>
                <a:gridCol w="2213856">
                  <a:extLst>
                    <a:ext uri="{9D8B030D-6E8A-4147-A177-3AD203B41FA5}">
                      <a16:colId xmlns:a16="http://schemas.microsoft.com/office/drawing/2014/main" val="195692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제공내용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예시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제공방식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23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기침소리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00001.wav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4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1455"/>
                  </a:ext>
                </a:extLst>
              </a:tr>
              <a:tr h="3451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대상자 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female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93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호흡기 질환 여부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44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발열 혹은 근육통 증상 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04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코로나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 여부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:0,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csv 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7490"/>
                  </a:ext>
                </a:extLst>
              </a:tr>
            </a:tbl>
          </a:graphicData>
        </a:graphic>
      </p:graphicFrame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560ED0E-6089-87DF-1DF5-05E39B297FAD}"/>
              </a:ext>
            </a:extLst>
          </p:cNvPr>
          <p:cNvCxnSpPr/>
          <p:nvPr/>
        </p:nvCxnSpPr>
        <p:spPr>
          <a:xfrm>
            <a:off x="4500152" y="5405885"/>
            <a:ext cx="317240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D1218F8-C7B8-2384-99F5-D10D4C9FA6A3}"/>
              </a:ext>
            </a:extLst>
          </p:cNvPr>
          <p:cNvSpPr txBox="1"/>
          <p:nvPr/>
        </p:nvSpPr>
        <p:spPr>
          <a:xfrm>
            <a:off x="4229569" y="4763879"/>
            <a:ext cx="1366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음성 변환</a:t>
            </a:r>
            <a:endParaRPr lang="en-US" altLang="ko-KR" sz="1600" dirty="0"/>
          </a:p>
          <a:p>
            <a:pPr algn="ctr"/>
            <a:r>
              <a:rPr lang="ko-KR" altLang="en-US" sz="1600" dirty="0"/>
              <a:t>이미지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6F0C64-50A3-1ED2-53E8-826E8C048B03}"/>
              </a:ext>
            </a:extLst>
          </p:cNvPr>
          <p:cNvSpPr txBox="1"/>
          <p:nvPr/>
        </p:nvSpPr>
        <p:spPr>
          <a:xfrm>
            <a:off x="6495355" y="5513071"/>
            <a:ext cx="1366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양성 변환</a:t>
            </a:r>
            <a:endParaRPr lang="en-US" altLang="ko-KR" sz="1600"/>
          </a:p>
          <a:p>
            <a:pPr algn="ctr"/>
            <a:r>
              <a:rPr lang="ko-KR" altLang="en-US" sz="1600"/>
              <a:t>이미지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7934EDB-D7E1-618C-A81D-C943B8FE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02" y="4795099"/>
            <a:ext cx="2059950" cy="130707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98EE2BC-9C64-57F8-E11A-8CE87A799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16" y="4795099"/>
            <a:ext cx="2059950" cy="130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6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479</Words>
  <Application>Microsoft Office PowerPoint</Application>
  <PresentationFormat>와이드스크린</PresentationFormat>
  <Paragraphs>191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Pretendard</vt:lpstr>
      <vt:lpstr>Pretendard Black</vt:lpstr>
      <vt:lpstr>Arial</vt:lpstr>
      <vt:lpstr>KoPubWorld돋움체 Bold</vt:lpstr>
      <vt:lpstr>KoPubWorld돋움체 Light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혜원</cp:lastModifiedBy>
  <cp:revision>47</cp:revision>
  <dcterms:created xsi:type="dcterms:W3CDTF">2022-08-03T01:14:38Z</dcterms:created>
  <dcterms:modified xsi:type="dcterms:W3CDTF">2022-12-08T08:28:25Z</dcterms:modified>
</cp:coreProperties>
</file>